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6405"/>
  </p:normalViewPr>
  <p:slideViewPr>
    <p:cSldViewPr snapToGrid="0">
      <p:cViewPr>
        <p:scale>
          <a:sx n="100" d="100"/>
          <a:sy n="100" d="100"/>
        </p:scale>
        <p:origin x="1400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52854-7635-A74C-9F56-529B45FB4918}" type="datetimeFigureOut">
              <a:rPr lang="en-US" smtClean="0"/>
              <a:t>1/17/17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E0E71-01A0-A249-8CEF-62F070DB2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smtClean="0">
                <a:solidFill>
                  <a:srgbClr val="0070C0"/>
                </a:solidFill>
                <a:effectLst/>
                <a:latin typeface="Arial" charset="0"/>
                <a:ea typeface="Arial" charset="0"/>
                <a:cs typeface="Arial" charset="0"/>
              </a:rPr>
              <a:t>Logo displayed behind Keynote Presenter Podium throughout the Conference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E0E71-01A0-A249-8CEF-62F070DB23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68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7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4770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19634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59209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005071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615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95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3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35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3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61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4873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87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88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362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9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4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  <p:sldLayoutId id="2147483977" r:id="rId13"/>
    <p:sldLayoutId id="2147483978" r:id="rId14"/>
    <p:sldLayoutId id="2147483979" r:id="rId15"/>
    <p:sldLayoutId id="214748398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mailto:pwegenast@chantireview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65" y="124393"/>
            <a:ext cx="3749077" cy="366659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6918" y="486889"/>
            <a:ext cx="7243234" cy="3234794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Georgia" panose="02040502050405020303" pitchFamily="18" charset="0"/>
              </a:rPr>
              <a:t>Chanticleer </a:t>
            </a:r>
            <a:br>
              <a:rPr lang="en-US" sz="6000" dirty="0" smtClean="0">
                <a:latin typeface="Georgia" panose="02040502050405020303" pitchFamily="18" charset="0"/>
              </a:rPr>
            </a:br>
            <a:r>
              <a:rPr lang="en-US" sz="5600" dirty="0" smtClean="0">
                <a:latin typeface="Georgia" panose="02040502050405020303" pitchFamily="18" charset="0"/>
              </a:rPr>
              <a:t>Authors</a:t>
            </a:r>
            <a:r>
              <a:rPr lang="en-US" sz="6000" dirty="0" smtClean="0">
                <a:latin typeface="Georgia" panose="02040502050405020303" pitchFamily="18" charset="0"/>
              </a:rPr>
              <a:t> </a:t>
            </a:r>
            <a:br>
              <a:rPr lang="en-US" sz="6000" dirty="0" smtClean="0">
                <a:latin typeface="Georgia" panose="02040502050405020303" pitchFamily="18" charset="0"/>
              </a:rPr>
            </a:br>
            <a:r>
              <a:rPr lang="en-US" sz="6000" dirty="0" smtClean="0">
                <a:latin typeface="Georgia" panose="02040502050405020303" pitchFamily="18" charset="0"/>
              </a:rPr>
              <a:t>Conference</a:t>
            </a:r>
            <a:br>
              <a:rPr lang="en-US" sz="6000" dirty="0" smtClean="0">
                <a:latin typeface="Georgia" panose="02040502050405020303" pitchFamily="18" charset="0"/>
              </a:rPr>
            </a:br>
            <a:r>
              <a:rPr lang="en-US" sz="2000" dirty="0" smtClean="0">
                <a:latin typeface="Georgia" panose="02040502050405020303" pitchFamily="18" charset="0"/>
              </a:rPr>
              <a:t> </a:t>
            </a:r>
            <a:endParaRPr lang="en-US" sz="40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6918" y="4672414"/>
            <a:ext cx="7825840" cy="53252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The Marketing &amp; Business of Writing </a:t>
            </a:r>
            <a:endParaRPr lang="en-US" sz="2800" b="1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1092" y="4149194"/>
            <a:ext cx="8451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Unlock the Secrets 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to Successful 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Publishing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26918" y="5545777"/>
            <a:ext cx="7445830" cy="9747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March 31 – April 2, </a:t>
            </a:r>
            <a:r>
              <a:rPr lang="en-US" sz="2400" b="1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2017</a:t>
            </a:r>
            <a:br>
              <a:rPr lang="en-US" sz="2400" b="1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2400" b="1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Hotel Bellwether, Bellingham, WA</a:t>
            </a:r>
            <a:endParaRPr lang="en-US" sz="2400" b="1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22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1096433"/>
            <a:ext cx="11400367" cy="1011768"/>
          </a:xfrm>
          <a:solidFill>
            <a:schemeClr val="bg1">
              <a:alpha val="49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Sponsorship                        Opportunities</a:t>
            </a:r>
            <a:endParaRPr lang="en-US" sz="4000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668262"/>
              </p:ext>
            </p:extLst>
          </p:nvPr>
        </p:nvGraphicFramePr>
        <p:xfrm>
          <a:off x="512233" y="2299994"/>
          <a:ext cx="11154834" cy="3986817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6119626"/>
                <a:gridCol w="1409636"/>
                <a:gridCol w="1308344"/>
                <a:gridCol w="1173290"/>
                <a:gridCol w="1143938"/>
              </a:tblGrid>
              <a:tr h="3832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Opportunity </a:t>
                      </a:r>
                    </a:p>
                  </a:txBody>
                  <a:tcPr marL="14288" marR="14288" marT="9525" marB="9525" anchor="ctr">
                    <a:solidFill>
                      <a:schemeClr val="accent2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dirty="0" smtClean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Gold*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4288" marR="14288" marT="9525" marB="9525" anchor="ctr">
                    <a:solidFill>
                      <a:schemeClr val="accent2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Silver</a:t>
                      </a:r>
                    </a:p>
                  </a:txBody>
                  <a:tcPr marL="14288" marR="14288" marT="9525" marB="9525" anchor="ctr">
                    <a:solidFill>
                      <a:schemeClr val="accent2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Bronze</a:t>
                      </a:r>
                    </a:p>
                  </a:txBody>
                  <a:tcPr marL="14288" marR="14288" marT="9525" marB="9525" anchor="ctr">
                    <a:solidFill>
                      <a:schemeClr val="accent2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dirty="0" smtClean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Virtual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4288" marR="14288" marT="9525" marB="9525" anchor="ctr">
                    <a:solidFill>
                      <a:schemeClr val="accent2">
                        <a:alpha val="0"/>
                      </a:schemeClr>
                    </a:solidFill>
                  </a:tcPr>
                </a:tc>
              </a:tr>
              <a:tr h="260869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Ongoing Monthly Ad campaigns </a:t>
                      </a:r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on Chanticleer </a:t>
                      </a:r>
                      <a:r>
                        <a:rPr lang="en-US" sz="1100" b="0" i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Reviews website/magazine (03/2017-02/</a:t>
                      </a:r>
                      <a:r>
                        <a:rPr lang="en-US" sz="1100" b="0" i="0" baseline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  <a:r>
                        <a:rPr lang="en-US" sz="1100" b="0" i="0" baseline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)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1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</a:tr>
              <a:tr h="224247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100" b="0" i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Sponsor</a:t>
                      </a:r>
                      <a:r>
                        <a:rPr lang="en-US" sz="1100" b="0" i="0" baseline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of the Chanticleer Book Awards Ceremony with $30,000 in prizes (Prime Event)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Website Link with Affiliate status on </a:t>
                      </a:r>
                      <a:r>
                        <a:rPr lang="en-US" sz="1100" b="0" i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Chanticleer </a:t>
                      </a:r>
                      <a:r>
                        <a:rPr lang="en-US" sz="1100" b="0" i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home page</a:t>
                      </a: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, contest </a:t>
                      </a:r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page and </a:t>
                      </a: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Winner </a:t>
                      </a:r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page </a:t>
                      </a:r>
                    </a:p>
                  </a:txBody>
                  <a:tcPr marR="14288" marT="9525" marB="9525" anchor="ctr">
                    <a:solidFill>
                      <a:schemeClr val="bg1"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63000"/>
                      </a:schemeClr>
                    </a:solidFill>
                  </a:tcPr>
                </a:tc>
              </a:tr>
              <a:tr h="230769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Host </a:t>
                      </a:r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 Panel Discussion</a:t>
                      </a:r>
                    </a:p>
                  </a:txBody>
                  <a:tcPr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3077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Guest Blog posts </a:t>
                      </a:r>
                      <a:r>
                        <a:rPr lang="en-US" sz="1100" b="0" i="0" baseline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(pre and post conference)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</a:tr>
              <a:tr h="23578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Your company </a:t>
                      </a:r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swag in conference bags</a:t>
                      </a:r>
                    </a:p>
                  </a:txBody>
                  <a:tcPr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30770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Present </a:t>
                      </a: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Seminar </a:t>
                      </a: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at Conference Session(s)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            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</a:tr>
              <a:tr h="230769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Premium </a:t>
                      </a: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Exhibitor </a:t>
                      </a: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Table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40803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Logo (along with Chanticleer’s) on the Official Awards Backdrop for Photo ops for winners</a:t>
                      </a:r>
                    </a:p>
                  </a:txBody>
                  <a:tcPr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</a:tr>
              <a:tr h="230769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Your Tweets displayed on Backdrop </a:t>
                      </a:r>
                    </a:p>
                  </a:txBody>
                  <a:tcPr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30769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Ad </a:t>
                      </a:r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 </a:t>
                      </a: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Pre-Conference issue </a:t>
                      </a:r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of the Chanticleer Reviews Online Magazine</a:t>
                      </a:r>
                    </a:p>
                  </a:txBody>
                  <a:tcPr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full page</a:t>
                      </a: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1/2 page</a:t>
                      </a: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1/4 page</a:t>
                      </a: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1/4 </a:t>
                      </a:r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page</a:t>
                      </a: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</a:tr>
              <a:tr h="260869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Inclusion of logo in printed media</a:t>
                      </a:r>
                    </a:p>
                  </a:txBody>
                  <a:tcPr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full page</a:t>
                      </a: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1/2 page</a:t>
                      </a: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1/4 page</a:t>
                      </a: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1/4 </a:t>
                      </a:r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page</a:t>
                      </a: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50837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Inserts in the Registration Packet</a:t>
                      </a:r>
                    </a:p>
                  </a:txBody>
                  <a:tcPr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✔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</a:tr>
              <a:tr h="25083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Conference passes, valued at $495 per person (event, meals,</a:t>
                      </a:r>
                      <a:r>
                        <a:rPr lang="en-US" sz="1100" b="0" i="0" baseline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cocktail parties, coffee breaks)</a:t>
                      </a:r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endParaRPr lang="en-US" sz="1100" b="0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14288" marR="14288" marT="9525" marB="9525" anchor="ctr">
                    <a:pattFill prst="pct5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50836">
                <a:tc>
                  <a:txBody>
                    <a:bodyPr/>
                    <a:lstStyle/>
                    <a:p>
                      <a:pPr lvl="0" rtl="0" fontAlgn="b"/>
                      <a:r>
                        <a:rPr lang="en-US" sz="1200" b="1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Price (in </a:t>
                      </a:r>
                      <a:r>
                        <a:rPr lang="en-US" sz="1200" b="1" i="0" dirty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USD)</a:t>
                      </a:r>
                      <a:endParaRPr lang="en-US" sz="1200" b="1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$5,000</a:t>
                      </a: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$2,500</a:t>
                      </a: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dirty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$1,500</a:t>
                      </a: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smtClean="0"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$500</a:t>
                      </a:r>
                      <a:endParaRPr lang="en-US" sz="1200" b="1" i="0" dirty="0">
                        <a:solidFill>
                          <a:srgbClr val="0070C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288" marR="14288" marT="9525" marB="9525" anchor="ctr">
                    <a:solidFill>
                      <a:schemeClr val="bg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35" y="75363"/>
            <a:ext cx="2480731" cy="2426155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802640" y="6451600"/>
            <a:ext cx="6197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"/>
            <a:r>
              <a:rPr lang="en-US" sz="11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* Gold is a yearlong sponsorship from Mar 2017 to Feb 2018</a:t>
            </a:r>
            <a:endParaRPr lang="en-US" sz="1100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791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184" y="3089868"/>
            <a:ext cx="3705816" cy="3624288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6667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More</a:t>
            </a:r>
            <a:r>
              <a:rPr lang="en-US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Sponsorship Opportunities</a:t>
            </a:r>
            <a:endParaRPr lang="en-US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4100" y="1456267"/>
            <a:ext cx="810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Here’s a list of other sponsorship packages** you may be interested in: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9585" y="1870363"/>
            <a:ext cx="40737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Attendee T-Shirts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On-site banners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Workshop refreshments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Conference refreshment breaks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Happy Hour Sponsors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6544" y="1870363"/>
            <a:ext cx="3378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Event guide advertising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On-screen advertising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On-site roll-ups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Swag bag inserts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Awards Program Sponsors</a:t>
            </a:r>
            <a:endParaRPr lang="en-US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9585" y="4764253"/>
            <a:ext cx="75061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Is there something we’ve missed? We want to hear your ideas to make Chanticleer Authors Conference 2017 the very best for us all!</a:t>
            </a:r>
          </a:p>
          <a:p>
            <a:endParaRPr lang="en-US" i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Please contact Chanticleer Marketing Director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Paul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Wegenast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at </a:t>
            </a:r>
            <a:r>
              <a:rPr lang="en-US" dirty="0" smtClean="0">
                <a:latin typeface="Arial" charset="0"/>
                <a:ea typeface="Arial" charset="0"/>
                <a:cs typeface="Arial" charset="0"/>
                <a:hlinkClick r:id="rId3"/>
              </a:rPr>
              <a:t>pwegenast@chantireviews.com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regarding your involvement this year.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4100" y="3542345"/>
            <a:ext cx="810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**Please enquire directly to get a quote for the above packages.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85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1636</TotalTime>
  <Words>338</Words>
  <Application>Microsoft Macintosh PowerPoint</Application>
  <PresentationFormat>Widescreen</PresentationFormat>
  <Paragraphs>87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Georgia</vt:lpstr>
      <vt:lpstr>Trebuchet MS</vt:lpstr>
      <vt:lpstr>Wingdings 3</vt:lpstr>
      <vt:lpstr>Arial</vt:lpstr>
      <vt:lpstr>Facet</vt:lpstr>
      <vt:lpstr>Chanticleer  Authors  Conference  </vt:lpstr>
      <vt:lpstr>Sponsorship                        Opportunities</vt:lpstr>
      <vt:lpstr>More Sponsorship Opportunities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Chanticleer  Authors  Conference March 31 – April 2, 2017</dc:title>
  <dc:creator>Sharon Anderson</dc:creator>
  <cp:lastModifiedBy>Microsoft Office User</cp:lastModifiedBy>
  <cp:revision>24</cp:revision>
  <dcterms:created xsi:type="dcterms:W3CDTF">2017-01-11T15:44:52Z</dcterms:created>
  <dcterms:modified xsi:type="dcterms:W3CDTF">2017-01-17T18:53:33Z</dcterms:modified>
</cp:coreProperties>
</file>