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64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68" autoAdjust="0"/>
    <p:restoredTop sz="96405"/>
  </p:normalViewPr>
  <p:slideViewPr>
    <p:cSldViewPr snapToGrid="0">
      <p:cViewPr>
        <p:scale>
          <a:sx n="100" d="100"/>
          <a:sy n="100" d="100"/>
        </p:scale>
        <p:origin x="1400" y="7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E52854-7635-A74C-9F56-529B45FB4918}" type="datetimeFigureOut">
              <a:rPr lang="en-US" smtClean="0"/>
              <a:t>1/17/17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DE0E71-01A0-A249-8CEF-62F070DB2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76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smtClean="0">
                <a:solidFill>
                  <a:srgbClr val="0070C0"/>
                </a:solidFill>
                <a:effectLst/>
                <a:latin typeface="Arial" charset="0"/>
                <a:ea typeface="Arial" charset="0"/>
                <a:cs typeface="Arial" charset="0"/>
              </a:rPr>
              <a:t>Logo displayed behind Keynote Presenter Podium throughout the Conference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E0E71-01A0-A249-8CEF-62F070DB233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868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1/17/17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474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1/17/17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54770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1/17/17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7196342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1/17/17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59209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1/17/17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0005071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1/17/17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86154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1/17/17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2952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1/17/17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937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1/17/17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350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1/17/17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432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1/17/17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9612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1/17/17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48738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1/17/17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879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1/17/17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881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1/17/17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83627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1/17/17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799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1/17/17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434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5" r:id="rId1"/>
    <p:sldLayoutId id="2147483966" r:id="rId2"/>
    <p:sldLayoutId id="2147483967" r:id="rId3"/>
    <p:sldLayoutId id="2147483968" r:id="rId4"/>
    <p:sldLayoutId id="2147483969" r:id="rId5"/>
    <p:sldLayoutId id="2147483970" r:id="rId6"/>
    <p:sldLayoutId id="2147483971" r:id="rId7"/>
    <p:sldLayoutId id="2147483972" r:id="rId8"/>
    <p:sldLayoutId id="2147483973" r:id="rId9"/>
    <p:sldLayoutId id="2147483974" r:id="rId10"/>
    <p:sldLayoutId id="2147483975" r:id="rId11"/>
    <p:sldLayoutId id="2147483976" r:id="rId12"/>
    <p:sldLayoutId id="2147483977" r:id="rId13"/>
    <p:sldLayoutId id="2147483978" r:id="rId14"/>
    <p:sldLayoutId id="2147483979" r:id="rId15"/>
    <p:sldLayoutId id="2147483980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Relationship Id="rId3" Type="http://schemas.openxmlformats.org/officeDocument/2006/relationships/hyperlink" Target="mailto:pwegenast@chantireviews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765" y="124393"/>
            <a:ext cx="3749077" cy="3666597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95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6918" y="486889"/>
            <a:ext cx="7243234" cy="3234794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Georgia" panose="02040502050405020303" pitchFamily="18" charset="0"/>
              </a:rPr>
              <a:t>Chanticleer </a:t>
            </a:r>
            <a:br>
              <a:rPr lang="en-US" sz="6000" dirty="0" smtClean="0">
                <a:latin typeface="Georgia" panose="02040502050405020303" pitchFamily="18" charset="0"/>
              </a:rPr>
            </a:br>
            <a:r>
              <a:rPr lang="en-US" sz="5600" dirty="0" smtClean="0">
                <a:latin typeface="Georgia" panose="02040502050405020303" pitchFamily="18" charset="0"/>
              </a:rPr>
              <a:t>Authors</a:t>
            </a:r>
            <a:r>
              <a:rPr lang="en-US" sz="6000" dirty="0" smtClean="0">
                <a:latin typeface="Georgia" panose="02040502050405020303" pitchFamily="18" charset="0"/>
              </a:rPr>
              <a:t> </a:t>
            </a:r>
            <a:br>
              <a:rPr lang="en-US" sz="6000" dirty="0" smtClean="0">
                <a:latin typeface="Georgia" panose="02040502050405020303" pitchFamily="18" charset="0"/>
              </a:rPr>
            </a:br>
            <a:r>
              <a:rPr lang="en-US" sz="6000" dirty="0" smtClean="0">
                <a:latin typeface="Georgia" panose="02040502050405020303" pitchFamily="18" charset="0"/>
              </a:rPr>
              <a:t>Conference</a:t>
            </a:r>
            <a:br>
              <a:rPr lang="en-US" sz="6000" dirty="0" smtClean="0">
                <a:latin typeface="Georgia" panose="02040502050405020303" pitchFamily="18" charset="0"/>
              </a:rPr>
            </a:br>
            <a:r>
              <a:rPr lang="en-US" sz="2000" dirty="0" smtClean="0">
                <a:latin typeface="Georgia" panose="02040502050405020303" pitchFamily="18" charset="0"/>
              </a:rPr>
              <a:t> </a:t>
            </a:r>
            <a:endParaRPr lang="en-US" sz="4000" dirty="0">
              <a:latin typeface="Georgia" panose="020405020504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6918" y="4672414"/>
            <a:ext cx="7825840" cy="532521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The Marketing &amp; Business of Writing </a:t>
            </a:r>
            <a:endParaRPr lang="en-US" sz="2800" b="1" dirty="0">
              <a:solidFill>
                <a:srgbClr val="0070C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21092" y="4149194"/>
            <a:ext cx="84510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Unlock the Secrets </a:t>
            </a:r>
            <a:r>
              <a:rPr lang="en-US" sz="2800" b="1" dirty="0" smtClean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to Successful </a:t>
            </a:r>
            <a:r>
              <a:rPr lang="en-US" sz="2800" b="1" dirty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Publishing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626918" y="5545777"/>
            <a:ext cx="7445830" cy="97474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March 31 – April 2, </a:t>
            </a:r>
            <a:r>
              <a:rPr lang="en-US" sz="2400" b="1" dirty="0" smtClean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2017</a:t>
            </a:r>
            <a:br>
              <a:rPr lang="en-US" sz="2400" b="1" dirty="0" smtClean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2400" b="1" dirty="0" smtClean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Hotel Bellwether, Bellingham, WA</a:t>
            </a:r>
            <a:endParaRPr lang="en-US" sz="2400" b="1" dirty="0">
              <a:solidFill>
                <a:schemeClr val="accent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22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" y="1096433"/>
            <a:ext cx="11400367" cy="1011768"/>
          </a:xfrm>
          <a:solidFill>
            <a:schemeClr val="bg1">
              <a:alpha val="49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Sponsorship                        Opportunities</a:t>
            </a:r>
            <a:endParaRPr lang="en-US" sz="4000" dirty="0">
              <a:solidFill>
                <a:srgbClr val="0070C0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2668262"/>
              </p:ext>
            </p:extLst>
          </p:nvPr>
        </p:nvGraphicFramePr>
        <p:xfrm>
          <a:off x="512233" y="2299994"/>
          <a:ext cx="11154834" cy="3986817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{3C2FFA5D-87B4-456A-9821-1D502468CF0F}</a:tableStyleId>
              </a:tblPr>
              <a:tblGrid>
                <a:gridCol w="6119626"/>
                <a:gridCol w="1409636"/>
                <a:gridCol w="1308344"/>
                <a:gridCol w="1173290"/>
                <a:gridCol w="1143938"/>
              </a:tblGrid>
              <a:tr h="38328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Georgia" panose="02040502050405020303" pitchFamily="18" charset="0"/>
                        </a:rPr>
                        <a:t>Opportunity </a:t>
                      </a:r>
                    </a:p>
                  </a:txBody>
                  <a:tcPr marL="14288" marR="14288" marT="9525" marB="9525" anchor="ctr">
                    <a:solidFill>
                      <a:schemeClr val="accent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dirty="0" smtClean="0">
                          <a:solidFill>
                            <a:srgbClr val="0070C0"/>
                          </a:solidFill>
                          <a:effectLst/>
                          <a:latin typeface="Georgia" panose="02040502050405020303" pitchFamily="18" charset="0"/>
                        </a:rPr>
                        <a:t>Gold*</a:t>
                      </a:r>
                      <a:endParaRPr lang="en-US" sz="1200" b="1" dirty="0">
                        <a:solidFill>
                          <a:srgbClr val="0070C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14288" marR="14288" marT="9525" marB="9525" anchor="ctr">
                    <a:solidFill>
                      <a:schemeClr val="accent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Georgia" panose="02040502050405020303" pitchFamily="18" charset="0"/>
                        </a:rPr>
                        <a:t>Silver</a:t>
                      </a:r>
                    </a:p>
                  </a:txBody>
                  <a:tcPr marL="14288" marR="14288" marT="9525" marB="9525" anchor="ctr">
                    <a:solidFill>
                      <a:schemeClr val="accent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Georgia" panose="02040502050405020303" pitchFamily="18" charset="0"/>
                        </a:rPr>
                        <a:t>Bronze</a:t>
                      </a:r>
                    </a:p>
                  </a:txBody>
                  <a:tcPr marL="14288" marR="14288" marT="9525" marB="9525" anchor="ctr">
                    <a:solidFill>
                      <a:schemeClr val="accent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dirty="0" smtClean="0">
                          <a:solidFill>
                            <a:srgbClr val="0070C0"/>
                          </a:solidFill>
                          <a:effectLst/>
                          <a:latin typeface="Georgia" panose="02040502050405020303" pitchFamily="18" charset="0"/>
                        </a:rPr>
                        <a:t>Virtual</a:t>
                      </a:r>
                      <a:endParaRPr lang="en-US" sz="1200" b="1" dirty="0">
                        <a:solidFill>
                          <a:srgbClr val="0070C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14288" marR="14288" marT="9525" marB="9525" anchor="ctr">
                    <a:solidFill>
                      <a:schemeClr val="accent2">
                        <a:alpha val="0"/>
                      </a:schemeClr>
                    </a:solidFill>
                  </a:tcPr>
                </a:tc>
              </a:tr>
              <a:tr h="260869">
                <a:tc>
                  <a:txBody>
                    <a:bodyPr/>
                    <a:lstStyle/>
                    <a:p>
                      <a:pPr lvl="0" rtl="0" fontAlgn="b"/>
                      <a:r>
                        <a:rPr lang="en-US" sz="1100" b="0" i="0" dirty="0" smtClean="0"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Ongoing Monthly Ad campaigns </a:t>
                      </a:r>
                      <a:r>
                        <a:rPr lang="en-US" sz="1100" b="0" i="0" dirty="0"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on Chanticleer </a:t>
                      </a:r>
                      <a:r>
                        <a:rPr lang="en-US" sz="1100" b="0" i="0" smtClean="0"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Reviews website/magazine (03/2017-02/</a:t>
                      </a:r>
                      <a:r>
                        <a:rPr lang="en-US" sz="1100" b="0" i="0" baseline="0" smtClean="0"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2018</a:t>
                      </a:r>
                      <a:r>
                        <a:rPr lang="en-US" sz="1100" b="0" i="0" baseline="0" dirty="0" smtClean="0"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)</a:t>
                      </a:r>
                      <a:endParaRPr lang="en-US" sz="1100" b="0" i="0" dirty="0">
                        <a:solidFill>
                          <a:srgbClr val="0070C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R="14288" marT="9525" marB="9525" anchor="ctr">
                    <a:solidFill>
                      <a:schemeClr val="bg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dirty="0" smtClean="0"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  <a:endParaRPr lang="en-US" sz="1100" b="1" i="0" dirty="0">
                        <a:solidFill>
                          <a:srgbClr val="0070C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4288" marR="14288" marT="9525" marB="9525" anchor="ctr">
                    <a:solidFill>
                      <a:schemeClr val="bg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 b="0" i="0" dirty="0">
                        <a:solidFill>
                          <a:srgbClr val="0070C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4288" marR="14288" marT="9525" marB="9525" anchor="ctr">
                    <a:solidFill>
                      <a:schemeClr val="bg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 b="0" i="0" dirty="0">
                        <a:solidFill>
                          <a:srgbClr val="0070C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4288" marR="14288" marT="9525" marB="9525" anchor="ctr">
                    <a:solidFill>
                      <a:schemeClr val="bg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 b="0" i="0" dirty="0">
                        <a:solidFill>
                          <a:srgbClr val="0070C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4288" marR="14288" marT="9525" marB="9525" anchor="ctr">
                    <a:solidFill>
                      <a:schemeClr val="bg1">
                        <a:alpha val="45000"/>
                      </a:schemeClr>
                    </a:solidFill>
                  </a:tcPr>
                </a:tc>
              </a:tr>
              <a:tr h="224247">
                <a:tc>
                  <a:txBody>
                    <a:bodyPr/>
                    <a:lstStyle/>
                    <a:p>
                      <a:pPr lvl="0" rtl="0" fontAlgn="b"/>
                      <a:r>
                        <a:rPr lang="en-US" sz="1100" b="0" i="0" smtClean="0"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Sponsor</a:t>
                      </a:r>
                      <a:r>
                        <a:rPr lang="en-US" sz="1100" b="0" i="0" baseline="0" smtClean="0"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of the Chanticleer Book Awards Ceremony with $30,000 in prizes (Prime Event)</a:t>
                      </a:r>
                      <a:endParaRPr lang="en-US" sz="1100" b="0" i="0" dirty="0">
                        <a:solidFill>
                          <a:srgbClr val="0070C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R="14288" marT="9525" marB="9525" anchor="ctr">
                    <a:pattFill prst="pct5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dirty="0" smtClean="0"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  <a:endParaRPr lang="en-US" sz="1100" b="0" i="0" dirty="0">
                        <a:solidFill>
                          <a:srgbClr val="0070C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4288" marR="14288" marT="9525" marB="9525" anchor="ctr">
                    <a:pattFill prst="pct5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 b="0" i="0" dirty="0">
                        <a:solidFill>
                          <a:srgbClr val="0070C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4288" marR="14288" marT="9525" marB="9525" anchor="ctr">
                    <a:pattFill prst="pct5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 b="0" i="0" dirty="0">
                        <a:solidFill>
                          <a:srgbClr val="0070C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4288" marR="14288" marT="9525" marB="9525" anchor="ctr">
                    <a:pattFill prst="pct5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 b="0" i="0" dirty="0">
                        <a:solidFill>
                          <a:srgbClr val="0070C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4288" marR="14288" marT="9525" marB="9525" anchor="ctr">
                    <a:pattFill prst="pct5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lvl="0" rtl="0" fontAlgn="b"/>
                      <a:r>
                        <a:rPr lang="en-US" sz="1100" b="0" i="0" dirty="0"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Website Link with Affiliate status on </a:t>
                      </a:r>
                      <a:r>
                        <a:rPr lang="en-US" sz="1100" b="0" i="0"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Chanticleer </a:t>
                      </a:r>
                      <a:r>
                        <a:rPr lang="en-US" sz="1100" b="0" i="0" smtClean="0"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home page</a:t>
                      </a:r>
                      <a:r>
                        <a:rPr lang="en-US" sz="1100" b="0" i="0" dirty="0" smtClean="0"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contest </a:t>
                      </a:r>
                      <a:r>
                        <a:rPr lang="en-US" sz="1100" b="0" i="0" dirty="0"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page and </a:t>
                      </a:r>
                      <a:r>
                        <a:rPr lang="en-US" sz="1100" b="0" i="0" dirty="0" smtClean="0"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Winner </a:t>
                      </a:r>
                      <a:r>
                        <a:rPr lang="en-US" sz="1100" b="0" i="0" dirty="0"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page </a:t>
                      </a:r>
                    </a:p>
                  </a:txBody>
                  <a:tcPr marR="14288" marT="9525" marB="9525" anchor="ctr">
                    <a:solidFill>
                      <a:schemeClr val="bg1">
                        <a:alpha val="6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dirty="0" smtClean="0"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  <a:endParaRPr lang="en-US" sz="1100" b="0" i="0" dirty="0">
                        <a:solidFill>
                          <a:srgbClr val="0070C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4288" marR="14288" marT="9525" marB="9525" anchor="ctr">
                    <a:solidFill>
                      <a:schemeClr val="bg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 b="0" i="0" dirty="0">
                        <a:solidFill>
                          <a:srgbClr val="0070C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4288" marR="14288" marT="9525" marB="9525" anchor="ctr">
                    <a:solidFill>
                      <a:schemeClr val="bg1">
                        <a:alpha val="6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 b="0" i="0" dirty="0">
                        <a:solidFill>
                          <a:srgbClr val="0070C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4288" marR="14288" marT="9525" marB="9525" anchor="ctr">
                    <a:solidFill>
                      <a:schemeClr val="bg1">
                        <a:alpha val="6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 b="0" i="0" dirty="0">
                        <a:solidFill>
                          <a:srgbClr val="0070C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4288" marR="14288" marT="9525" marB="9525" anchor="ctr">
                    <a:solidFill>
                      <a:schemeClr val="bg1">
                        <a:alpha val="63000"/>
                      </a:schemeClr>
                    </a:solidFill>
                  </a:tcPr>
                </a:tc>
              </a:tr>
              <a:tr h="230769">
                <a:tc>
                  <a:txBody>
                    <a:bodyPr/>
                    <a:lstStyle/>
                    <a:p>
                      <a:pPr lvl="0" algn="l" rtl="0" fontAlgn="b"/>
                      <a:r>
                        <a:rPr lang="en-US" sz="1100" b="0" i="0" dirty="0" smtClean="0"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Host </a:t>
                      </a:r>
                      <a:r>
                        <a:rPr lang="en-US" sz="1100" b="0" i="0" dirty="0"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 Panel Discussion</a:t>
                      </a:r>
                    </a:p>
                  </a:txBody>
                  <a:tcPr marR="14288" marT="9525" marB="9525" anchor="ctr">
                    <a:pattFill prst="pct5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dirty="0" smtClean="0"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  <a:endParaRPr lang="en-US" sz="1100" b="0" i="0" dirty="0">
                        <a:solidFill>
                          <a:srgbClr val="0070C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4288" marR="14288" marT="9525" marB="9525" anchor="ctr">
                    <a:pattFill prst="pct5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dirty="0" smtClean="0"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  <a:endParaRPr lang="en-US" sz="1100" b="0" i="0" dirty="0">
                        <a:solidFill>
                          <a:srgbClr val="0070C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4288" marR="14288" marT="9525" marB="9525" anchor="ctr">
                    <a:pattFill prst="pct5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 b="0" i="0" dirty="0">
                        <a:solidFill>
                          <a:srgbClr val="0070C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4288" marR="14288" marT="9525" marB="9525" anchor="ctr">
                    <a:pattFill prst="pct5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 b="0" i="0" dirty="0">
                        <a:solidFill>
                          <a:srgbClr val="0070C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4288" marR="14288" marT="9525" marB="9525" anchor="ctr">
                    <a:pattFill prst="pct5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230770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smtClean="0"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Guest Blog posts </a:t>
                      </a:r>
                      <a:r>
                        <a:rPr lang="en-US" sz="1100" b="0" i="0" baseline="0" smtClean="0"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(pre and post conference)</a:t>
                      </a:r>
                      <a:endParaRPr lang="en-US" sz="1100" b="0" i="0" dirty="0">
                        <a:solidFill>
                          <a:srgbClr val="0070C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R="14288" marT="9525" marB="9525" anchor="ctr">
                    <a:solidFill>
                      <a:schemeClr val="bg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dirty="0" smtClean="0"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  <a:endParaRPr lang="en-US" sz="1100" b="0" i="0" dirty="0">
                        <a:solidFill>
                          <a:srgbClr val="0070C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4288" marR="14288" marT="9525" marB="9525" anchor="ctr">
                    <a:solidFill>
                      <a:schemeClr val="bg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dirty="0" smtClean="0"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  <a:endParaRPr lang="en-US" sz="1100" b="0" i="0" dirty="0">
                        <a:solidFill>
                          <a:srgbClr val="0070C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4288" marR="14288" marT="9525" marB="9525" anchor="ctr">
                    <a:solidFill>
                      <a:schemeClr val="bg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dirty="0">
                        <a:solidFill>
                          <a:srgbClr val="0070C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4288" marR="14288" marT="9525" marB="9525" anchor="ctr">
                    <a:solidFill>
                      <a:schemeClr val="bg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 b="0" i="0" dirty="0">
                        <a:solidFill>
                          <a:srgbClr val="0070C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4288" marR="14288" marT="9525" marB="9525" anchor="ctr">
                    <a:solidFill>
                      <a:schemeClr val="bg1">
                        <a:alpha val="45000"/>
                      </a:schemeClr>
                    </a:solidFill>
                  </a:tcPr>
                </a:tc>
              </a:tr>
              <a:tr h="235785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dirty="0" smtClean="0"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Your company </a:t>
                      </a:r>
                      <a:r>
                        <a:rPr lang="en-US" sz="1100" b="0" i="0" dirty="0"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swag in conference bags</a:t>
                      </a:r>
                    </a:p>
                  </a:txBody>
                  <a:tcPr marR="14288" marT="9525" marB="9525" anchor="ctr">
                    <a:pattFill prst="pct5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dirty="0" smtClean="0"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  <a:endParaRPr lang="en-US" sz="1100" b="0" i="0" dirty="0">
                        <a:solidFill>
                          <a:srgbClr val="0070C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4288" marR="14288" marT="9525" marB="9525" anchor="ctr">
                    <a:pattFill prst="pct5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dirty="0" smtClean="0"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  <a:endParaRPr lang="en-US" sz="1100" b="0" i="0" dirty="0">
                        <a:solidFill>
                          <a:srgbClr val="0070C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4288" marR="14288" marT="9525" marB="9525" anchor="ctr">
                    <a:pattFill prst="pct5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dirty="0">
                        <a:solidFill>
                          <a:srgbClr val="0070C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4288" marR="14288" marT="9525" marB="9525" anchor="ctr">
                    <a:pattFill prst="pct5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 b="0" i="0" dirty="0">
                        <a:solidFill>
                          <a:srgbClr val="0070C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4288" marR="14288" marT="9525" marB="9525" anchor="ctr">
                    <a:pattFill prst="pct5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230770">
                <a:tc>
                  <a:txBody>
                    <a:bodyPr/>
                    <a:lstStyle/>
                    <a:p>
                      <a:pPr lvl="0" rtl="0" fontAlgn="b"/>
                      <a:r>
                        <a:rPr lang="en-US" sz="1100" b="0" i="0" dirty="0" smtClean="0"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Present </a:t>
                      </a:r>
                      <a:r>
                        <a:rPr lang="en-US" sz="1100" b="0" i="0" dirty="0" smtClean="0"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Seminar </a:t>
                      </a:r>
                      <a:r>
                        <a:rPr lang="en-US" sz="1100" b="0" i="0" dirty="0" smtClean="0"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at Conference Session(s)</a:t>
                      </a:r>
                      <a:endParaRPr lang="en-US" sz="1100" b="0" i="0" dirty="0">
                        <a:solidFill>
                          <a:srgbClr val="0070C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R="14288" marT="9525" marB="9525" anchor="ctr">
                    <a:solidFill>
                      <a:schemeClr val="bg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dirty="0" smtClean="0"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4</a:t>
                      </a:r>
                      <a:endParaRPr lang="en-US" sz="1100" b="0" i="0" dirty="0">
                        <a:solidFill>
                          <a:srgbClr val="0070C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4288" marR="14288" marT="9525" marB="9525" anchor="ctr">
                    <a:solidFill>
                      <a:schemeClr val="bg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dirty="0" smtClean="0"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</a:t>
                      </a:r>
                      <a:endParaRPr lang="en-US" sz="1100" b="0" i="0" dirty="0">
                        <a:solidFill>
                          <a:srgbClr val="0070C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4288" marR="14288" marT="9525" marB="9525" anchor="ctr">
                    <a:solidFill>
                      <a:schemeClr val="bg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dirty="0" smtClean="0"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endParaRPr lang="en-US" sz="1100" b="0" i="0" dirty="0">
                        <a:solidFill>
                          <a:srgbClr val="0070C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4288" marR="14288" marT="9525" marB="9525" anchor="ctr">
                    <a:solidFill>
                      <a:schemeClr val="bg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 b="0" i="0" dirty="0" smtClean="0"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            </a:t>
                      </a:r>
                      <a:endParaRPr lang="en-US" sz="1100" b="0" i="0" dirty="0">
                        <a:solidFill>
                          <a:srgbClr val="0070C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4288" marR="14288" marT="9525" marB="9525" anchor="ctr">
                    <a:solidFill>
                      <a:schemeClr val="bg1">
                        <a:alpha val="45000"/>
                      </a:schemeClr>
                    </a:solidFill>
                  </a:tcPr>
                </a:tc>
              </a:tr>
              <a:tr h="230769">
                <a:tc>
                  <a:txBody>
                    <a:bodyPr/>
                    <a:lstStyle/>
                    <a:p>
                      <a:pPr lvl="0" rtl="0" fontAlgn="b"/>
                      <a:r>
                        <a:rPr lang="en-US" sz="1100" b="0" i="0" dirty="0"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Premium </a:t>
                      </a:r>
                      <a:r>
                        <a:rPr lang="en-US" sz="1100" b="0" i="0" dirty="0" smtClean="0"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Exhibitor </a:t>
                      </a:r>
                      <a:r>
                        <a:rPr lang="en-US" sz="1100" b="0" i="0" dirty="0" smtClean="0"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Table</a:t>
                      </a:r>
                      <a:endParaRPr lang="en-US" sz="1100" b="0" i="0" dirty="0">
                        <a:solidFill>
                          <a:srgbClr val="0070C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R="14288" marT="9525" marB="9525" anchor="ctr">
                    <a:pattFill prst="pct5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dirty="0" smtClean="0"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  <a:endParaRPr lang="en-US" sz="1100" b="0" i="0" dirty="0">
                        <a:solidFill>
                          <a:srgbClr val="0070C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4288" marR="14288" marT="9525" marB="9525" anchor="ctr">
                    <a:pattFill prst="pct5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dirty="0" smtClean="0"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  <a:endParaRPr lang="en-US" sz="1100" b="0" i="0" dirty="0">
                        <a:solidFill>
                          <a:srgbClr val="0070C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4288" marR="14288" marT="9525" marB="9525" anchor="ctr">
                    <a:pattFill prst="pct5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dirty="0" smtClean="0"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  <a:endParaRPr lang="en-US" sz="1100" b="0" i="0" dirty="0">
                        <a:solidFill>
                          <a:srgbClr val="0070C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4288" marR="14288" marT="9525" marB="9525" anchor="ctr">
                    <a:pattFill prst="pct5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dirty="0">
                        <a:solidFill>
                          <a:srgbClr val="0070C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4288" marR="14288" marT="9525" marB="9525" anchor="ctr">
                    <a:pattFill prst="pct5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240803">
                <a:tc>
                  <a:txBody>
                    <a:bodyPr/>
                    <a:lstStyle/>
                    <a:p>
                      <a:pPr lvl="0" rtl="0" fontAlgn="b"/>
                      <a:r>
                        <a:rPr lang="en-US" sz="1100" b="0" i="0" dirty="0"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Logo (along with Chanticleer’s) on the Official Awards Backdrop for Photo ops for winners</a:t>
                      </a:r>
                    </a:p>
                  </a:txBody>
                  <a:tcPr marR="14288" marT="9525" marB="9525" anchor="ctr">
                    <a:solidFill>
                      <a:schemeClr val="bg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dirty="0" smtClean="0"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  <a:endParaRPr lang="en-US" sz="1100" b="0" i="0" dirty="0">
                        <a:solidFill>
                          <a:srgbClr val="0070C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4288" marR="14288" marT="9525" marB="9525" anchor="ctr">
                    <a:solidFill>
                      <a:schemeClr val="bg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dirty="0" smtClean="0"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  <a:endParaRPr lang="en-US" sz="1100" b="0" i="0" dirty="0">
                        <a:solidFill>
                          <a:srgbClr val="0070C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4288" marR="14288" marT="9525" marB="9525" anchor="ctr">
                    <a:solidFill>
                      <a:schemeClr val="bg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dirty="0" smtClean="0"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  <a:endParaRPr lang="en-US" sz="1100" b="0" i="0" dirty="0">
                        <a:solidFill>
                          <a:srgbClr val="0070C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4288" marR="14288" marT="9525" marB="9525" anchor="ctr">
                    <a:solidFill>
                      <a:schemeClr val="bg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dirty="0">
                        <a:solidFill>
                          <a:srgbClr val="0070C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4288" marR="14288" marT="9525" marB="9525" anchor="ctr">
                    <a:solidFill>
                      <a:schemeClr val="bg1">
                        <a:alpha val="45000"/>
                      </a:schemeClr>
                    </a:solidFill>
                  </a:tcPr>
                </a:tc>
              </a:tr>
              <a:tr h="230769">
                <a:tc>
                  <a:txBody>
                    <a:bodyPr/>
                    <a:lstStyle/>
                    <a:p>
                      <a:pPr lvl="0" rtl="0" fontAlgn="b"/>
                      <a:r>
                        <a:rPr lang="en-US" sz="1100" b="0" i="0" dirty="0"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Your Tweets displayed on Backdrop </a:t>
                      </a:r>
                    </a:p>
                  </a:txBody>
                  <a:tcPr marR="14288" marT="9525" marB="9525" anchor="ctr">
                    <a:pattFill prst="pct5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dirty="0" smtClean="0"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  <a:endParaRPr lang="en-US" sz="1100" b="0" i="0" dirty="0">
                        <a:solidFill>
                          <a:srgbClr val="0070C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4288" marR="14288" marT="9525" marB="9525" anchor="ctr">
                    <a:pattFill prst="pct5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dirty="0" smtClean="0"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  <a:endParaRPr lang="en-US" sz="1100" b="0" i="0" dirty="0">
                        <a:solidFill>
                          <a:srgbClr val="0070C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4288" marR="14288" marT="9525" marB="9525" anchor="ctr">
                    <a:pattFill prst="pct5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dirty="0" smtClean="0"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  <a:endParaRPr lang="en-US" sz="1100" b="0" i="0" dirty="0">
                        <a:solidFill>
                          <a:srgbClr val="0070C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4288" marR="14288" marT="9525" marB="9525" anchor="ctr">
                    <a:pattFill prst="pct5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dirty="0" smtClean="0"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  <a:endParaRPr lang="en-US" sz="1100" b="0" i="0" dirty="0">
                        <a:solidFill>
                          <a:srgbClr val="0070C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4288" marR="14288" marT="9525" marB="9525" anchor="ctr">
                    <a:pattFill prst="pct5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230769">
                <a:tc>
                  <a:txBody>
                    <a:bodyPr/>
                    <a:lstStyle/>
                    <a:p>
                      <a:pPr lvl="0" rtl="0" fontAlgn="b"/>
                      <a:r>
                        <a:rPr lang="en-US" sz="1100" b="0" i="0" dirty="0" smtClean="0"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 </a:t>
                      </a:r>
                      <a:r>
                        <a:rPr lang="en-US" sz="1100" b="0" i="0" dirty="0"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in </a:t>
                      </a:r>
                      <a:r>
                        <a:rPr lang="en-US" sz="1100" b="0" i="0" dirty="0" smtClean="0"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Pre-Conference issue </a:t>
                      </a:r>
                      <a:r>
                        <a:rPr lang="en-US" sz="1100" b="0" i="0" dirty="0"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of the Chanticleer Reviews Online Magazine</a:t>
                      </a:r>
                    </a:p>
                  </a:txBody>
                  <a:tcPr marR="14288" marT="9525" marB="9525" anchor="ctr">
                    <a:solidFill>
                      <a:schemeClr val="bg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dirty="0"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full page</a:t>
                      </a:r>
                    </a:p>
                  </a:txBody>
                  <a:tcPr marL="14288" marR="14288" marT="9525" marB="9525" anchor="ctr">
                    <a:solidFill>
                      <a:schemeClr val="bg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dirty="0"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1/2 page</a:t>
                      </a:r>
                    </a:p>
                  </a:txBody>
                  <a:tcPr marL="14288" marR="14288" marT="9525" marB="9525" anchor="ctr">
                    <a:solidFill>
                      <a:schemeClr val="bg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dirty="0"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1/4 page</a:t>
                      </a:r>
                    </a:p>
                  </a:txBody>
                  <a:tcPr marL="14288" marR="14288" marT="9525" marB="9525" anchor="ctr">
                    <a:solidFill>
                      <a:schemeClr val="bg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smtClean="0"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1/4 </a:t>
                      </a:r>
                      <a:r>
                        <a:rPr lang="en-US" sz="1100" b="0" i="0" dirty="0"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page</a:t>
                      </a:r>
                    </a:p>
                  </a:txBody>
                  <a:tcPr marL="14288" marR="14288" marT="9525" marB="9525" anchor="ctr">
                    <a:solidFill>
                      <a:schemeClr val="bg1">
                        <a:alpha val="45000"/>
                      </a:schemeClr>
                    </a:solidFill>
                  </a:tcPr>
                </a:tc>
              </a:tr>
              <a:tr h="260869">
                <a:tc>
                  <a:txBody>
                    <a:bodyPr/>
                    <a:lstStyle/>
                    <a:p>
                      <a:pPr lvl="0" rtl="0" fontAlgn="b"/>
                      <a:r>
                        <a:rPr lang="en-US" sz="1100" b="0" i="0" dirty="0"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Inclusion of logo in printed media</a:t>
                      </a:r>
                    </a:p>
                  </a:txBody>
                  <a:tcPr marR="14288" marT="9525" marB="9525" anchor="ctr">
                    <a:pattFill prst="pct5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dirty="0"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full page</a:t>
                      </a:r>
                    </a:p>
                  </a:txBody>
                  <a:tcPr marL="14288" marR="14288" marT="9525" marB="9525" anchor="ctr">
                    <a:pattFill prst="pct5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dirty="0"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1/2 page</a:t>
                      </a:r>
                    </a:p>
                  </a:txBody>
                  <a:tcPr marL="14288" marR="14288" marT="9525" marB="9525" anchor="ctr">
                    <a:pattFill prst="pct5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dirty="0"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1/4 page</a:t>
                      </a:r>
                    </a:p>
                  </a:txBody>
                  <a:tcPr marL="14288" marR="14288" marT="9525" marB="9525" anchor="ctr">
                    <a:pattFill prst="pct5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smtClean="0"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1/4 </a:t>
                      </a:r>
                      <a:r>
                        <a:rPr lang="en-US" sz="1100" b="0" i="0" dirty="0"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page</a:t>
                      </a:r>
                    </a:p>
                  </a:txBody>
                  <a:tcPr marL="14288" marR="14288" marT="9525" marB="9525" anchor="ctr">
                    <a:pattFill prst="pct5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250837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dirty="0" smtClean="0"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Inserts in the Registration Packet</a:t>
                      </a:r>
                    </a:p>
                  </a:txBody>
                  <a:tcPr marR="14288" marT="9525" marB="9525" anchor="ctr">
                    <a:solidFill>
                      <a:schemeClr val="bg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dirty="0" smtClean="0"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  <a:endParaRPr lang="en-US" sz="1100" b="0" i="0" dirty="0">
                        <a:solidFill>
                          <a:srgbClr val="0070C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4288" marR="14288" marT="9525" marB="9525" anchor="ctr">
                    <a:solidFill>
                      <a:schemeClr val="bg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dirty="0" smtClean="0"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  <a:endParaRPr lang="en-US" sz="1100" b="0" i="0" dirty="0">
                        <a:solidFill>
                          <a:srgbClr val="0070C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4288" marR="14288" marT="9525" marB="9525" anchor="ctr">
                    <a:solidFill>
                      <a:schemeClr val="bg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dirty="0" smtClean="0"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  <a:endParaRPr lang="en-US" sz="1100" b="0" i="0" dirty="0">
                        <a:solidFill>
                          <a:srgbClr val="0070C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4288" marR="14288" marT="9525" marB="9525" anchor="ctr">
                    <a:solidFill>
                      <a:schemeClr val="bg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dirty="0" smtClean="0"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✔</a:t>
                      </a:r>
                      <a:endParaRPr lang="en-US" sz="1100" b="0" i="0" dirty="0">
                        <a:solidFill>
                          <a:srgbClr val="0070C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4288" marR="14288" marT="9525" marB="9525" anchor="ctr">
                    <a:solidFill>
                      <a:schemeClr val="bg1">
                        <a:alpha val="45000"/>
                      </a:schemeClr>
                    </a:solidFill>
                  </a:tcPr>
                </a:tc>
              </a:tr>
              <a:tr h="250835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dirty="0" smtClean="0"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Conference passes, valued at $495 per person (event, meals,</a:t>
                      </a:r>
                      <a:r>
                        <a:rPr lang="en-US" sz="1100" b="0" i="0" baseline="0" dirty="0" smtClean="0"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cocktail parties, coffee breaks)</a:t>
                      </a:r>
                      <a:r>
                        <a:rPr lang="en-US" sz="1100" b="0" i="0" dirty="0" smtClean="0"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R="14288" marT="9525" marB="9525" anchor="ctr">
                    <a:pattFill prst="pct5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dirty="0"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L="14288" marR="14288" marT="9525" marB="9525" anchor="ctr">
                    <a:pattFill prst="pct5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dirty="0" smtClean="0"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</a:t>
                      </a:r>
                      <a:endParaRPr lang="en-US" sz="1100" b="0" i="0" dirty="0">
                        <a:solidFill>
                          <a:srgbClr val="0070C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4288" marR="14288" marT="9525" marB="9525" anchor="ctr">
                    <a:pattFill prst="pct5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dirty="0"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14288" marR="14288" marT="9525" marB="9525" anchor="ctr">
                    <a:pattFill prst="pct5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dirty="0"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14288" marR="14288" marT="9525" marB="9525" anchor="ctr">
                    <a:pattFill prst="pct5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250836">
                <a:tc>
                  <a:txBody>
                    <a:bodyPr/>
                    <a:lstStyle/>
                    <a:p>
                      <a:pPr lvl="0" rtl="0" fontAlgn="b"/>
                      <a:r>
                        <a:rPr lang="en-US" sz="1200" b="1" i="0" dirty="0"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Price (in </a:t>
                      </a:r>
                      <a:r>
                        <a:rPr lang="en-US" sz="1200" b="1" i="0" dirty="0" smtClean="0"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USD)</a:t>
                      </a:r>
                      <a:endParaRPr lang="en-US" sz="1200" b="1" i="0" dirty="0">
                        <a:solidFill>
                          <a:srgbClr val="0070C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R="14288" marT="9525" marB="9525" anchor="ctr">
                    <a:solidFill>
                      <a:schemeClr val="bg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dirty="0"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$5,000</a:t>
                      </a:r>
                    </a:p>
                  </a:txBody>
                  <a:tcPr marL="14288" marR="14288" marT="9525" marB="9525" anchor="ctr">
                    <a:solidFill>
                      <a:schemeClr val="bg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dirty="0"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$2,500</a:t>
                      </a:r>
                    </a:p>
                  </a:txBody>
                  <a:tcPr marL="14288" marR="14288" marT="9525" marB="9525" anchor="ctr">
                    <a:solidFill>
                      <a:schemeClr val="bg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dirty="0"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$1,500</a:t>
                      </a:r>
                    </a:p>
                  </a:txBody>
                  <a:tcPr marL="14288" marR="14288" marT="9525" marB="9525" anchor="ctr">
                    <a:solidFill>
                      <a:schemeClr val="bg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smtClean="0"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$500</a:t>
                      </a:r>
                      <a:endParaRPr lang="en-US" sz="1200" b="1" i="0" dirty="0">
                        <a:solidFill>
                          <a:srgbClr val="0070C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4288" marR="14288" marT="9525" marB="9525" anchor="ctr">
                    <a:solidFill>
                      <a:schemeClr val="bg1">
                        <a:alpha val="4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9735" y="75363"/>
            <a:ext cx="2480731" cy="2426155"/>
          </a:xfrm>
          <a:prstGeom prst="rect">
            <a:avLst/>
          </a:prstGeom>
        </p:spPr>
      </p:pic>
      <p:sp>
        <p:nvSpPr>
          <p:cNvPr id="54" name="TextBox 53"/>
          <p:cNvSpPr txBox="1"/>
          <p:nvPr/>
        </p:nvSpPr>
        <p:spPr>
          <a:xfrm>
            <a:off x="802640" y="6451600"/>
            <a:ext cx="6197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"/>
            <a:r>
              <a:rPr lang="en-US" sz="1100" dirty="0" smtClean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* Gold is a yearlong sponsorship from Mar 2017 to Feb 2018</a:t>
            </a:r>
            <a:endParaRPr lang="en-US" sz="1100" dirty="0">
              <a:solidFill>
                <a:srgbClr val="0070C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7912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184" y="3089868"/>
            <a:ext cx="3705816" cy="3624288"/>
          </a:xfrm>
          <a:prstGeom prst="rect">
            <a:avLst/>
          </a:prstGeom>
          <a:effectLst>
            <a:outerShdw blurRad="50800" dist="50800" dir="5400000" sx="1000" sy="1000" algn="ctr" rotWithShape="0">
              <a:srgbClr val="000000">
                <a:alpha val="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46667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More</a:t>
            </a:r>
            <a:r>
              <a:rPr lang="en-US" dirty="0" smtClean="0">
                <a:solidFill>
                  <a:srgbClr val="0070C0"/>
                </a:solidFill>
                <a:latin typeface="Georgia" panose="02040502050405020303" pitchFamily="18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Sponsorship Opportunities</a:t>
            </a:r>
            <a:endParaRPr lang="en-US" b="1" dirty="0">
              <a:solidFill>
                <a:srgbClr val="0070C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54100" y="1456267"/>
            <a:ext cx="810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Here’s a list of other sponsorship packages** you may be interested in: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9585" y="1870363"/>
            <a:ext cx="40737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Attendee T-Shirts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On-site banners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Workshop refreshments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Conference refreshment breaks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Happy Hour Sponsors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16544" y="1870363"/>
            <a:ext cx="33780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Event guide advertising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On-screen advertising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On-site roll-ups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Swag bag inserts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Awards Program Sponsors</a:t>
            </a:r>
            <a:endParaRPr lang="en-US" dirty="0">
              <a:solidFill>
                <a:srgbClr val="0070C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9585" y="4764253"/>
            <a:ext cx="750611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Arial" charset="0"/>
                <a:ea typeface="Arial" charset="0"/>
                <a:cs typeface="Arial" charset="0"/>
              </a:rPr>
              <a:t>Is there something we’ve missed? We want to hear your ideas to make Chanticleer Authors Conference 2017 the very best for us all!</a:t>
            </a:r>
          </a:p>
          <a:p>
            <a:endParaRPr lang="en-US" i="1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Please contact Chanticleer Marketing Director </a:t>
            </a:r>
            <a:r>
              <a:rPr lang="mr-IN" dirty="0" smtClean="0"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Paul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Wegenast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at </a:t>
            </a:r>
            <a:r>
              <a:rPr lang="en-US" dirty="0" smtClean="0">
                <a:latin typeface="Arial" charset="0"/>
                <a:ea typeface="Arial" charset="0"/>
                <a:cs typeface="Arial" charset="0"/>
                <a:hlinkClick r:id="rId3"/>
              </a:rPr>
              <a:t>pwegenast@chantireviews.com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regarding your involvement this year.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54100" y="3542345"/>
            <a:ext cx="8102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charset="0"/>
                <a:ea typeface="Arial" charset="0"/>
                <a:cs typeface="Arial" charset="0"/>
              </a:rPr>
              <a:t>**Please enquire directly to get a quote for the above packages.</a:t>
            </a:r>
            <a:endParaRPr lang="en-US" sz="12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853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1636</TotalTime>
  <Words>338</Words>
  <Application>Microsoft Macintosh PowerPoint</Application>
  <PresentationFormat>Widescreen</PresentationFormat>
  <Paragraphs>87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Calibri</vt:lpstr>
      <vt:lpstr>Georgia</vt:lpstr>
      <vt:lpstr>Trebuchet MS</vt:lpstr>
      <vt:lpstr>Wingdings 3</vt:lpstr>
      <vt:lpstr>Arial</vt:lpstr>
      <vt:lpstr>Facet</vt:lpstr>
      <vt:lpstr>Chanticleer  Authors  Conference  </vt:lpstr>
      <vt:lpstr>Sponsorship                        Opportunities</vt:lpstr>
      <vt:lpstr>More Sponsorship Opportunities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Chanticleer  Authors  Conference March 31 – April 2, 2017</dc:title>
  <dc:creator>Sharon Anderson</dc:creator>
  <cp:lastModifiedBy>Microsoft Office User</cp:lastModifiedBy>
  <cp:revision>24</cp:revision>
  <dcterms:created xsi:type="dcterms:W3CDTF">2017-01-11T15:44:52Z</dcterms:created>
  <dcterms:modified xsi:type="dcterms:W3CDTF">2017-01-17T18:53:33Z</dcterms:modified>
</cp:coreProperties>
</file>